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15" r:id="rId3"/>
    <p:sldId id="299" r:id="rId4"/>
    <p:sldId id="300" r:id="rId5"/>
    <p:sldId id="320" r:id="rId6"/>
    <p:sldId id="322" r:id="rId7"/>
    <p:sldId id="321" r:id="rId8"/>
    <p:sldId id="323" r:id="rId9"/>
  </p:sldIdLst>
  <p:sldSz cx="12192000" cy="6858000"/>
  <p:notesSz cx="9926638" cy="6797675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k29wv" initials="k" lastIdx="0" clrIdx="0">
    <p:extLst>
      <p:ext uri="{19B8F6BF-5375-455C-9EA6-DF929625EA0E}">
        <p15:presenceInfo xmlns:p15="http://schemas.microsoft.com/office/powerpoint/2012/main" userId="kok29wv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389"/>
    <a:srgbClr val="FFFFFF"/>
    <a:srgbClr val="00529E"/>
    <a:srgbClr val="D9D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" autoAdjust="0"/>
    <p:restoredTop sz="95908" autoAdjust="0"/>
  </p:normalViewPr>
  <p:slideViewPr>
    <p:cSldViewPr snapToGrid="0">
      <p:cViewPr>
        <p:scale>
          <a:sx n="216" d="100"/>
          <a:sy n="216" d="100"/>
        </p:scale>
        <p:origin x="5136" y="-160"/>
      </p:cViewPr>
      <p:guideLst/>
    </p:cSldViewPr>
  </p:slideViewPr>
  <p:outlineViewPr>
    <p:cViewPr>
      <p:scale>
        <a:sx n="33" d="100"/>
        <a:sy n="33" d="100"/>
      </p:scale>
      <p:origin x="0" y="-127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04"/>
    </p:cViewPr>
  </p:sorterViewPr>
  <p:notesViewPr>
    <p:cSldViewPr snapToGrid="0">
      <p:cViewPr>
        <p:scale>
          <a:sx n="66" d="100"/>
          <a:sy n="66" d="100"/>
        </p:scale>
        <p:origin x="4308" y="5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7AB428-DE0C-49BF-90E7-B3CB4C7D1715}" type="datetimeFigureOut">
              <a:rPr lang="de-DE" smtClean="0"/>
              <a:t>21.10.24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800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53CF4-3BA1-45F9-A12A-D45D9F9AC18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610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FF18C-CCFE-49B1-BEF3-4B981799B926}" type="datetimeFigureOut">
              <a:rPr lang="en-US" smtClean="0"/>
              <a:t>10/21/24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631825"/>
            <a:ext cx="4078288" cy="2293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5" y="3271380"/>
            <a:ext cx="7941310" cy="318523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Textmasterformat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04BFF-B250-4F34-8513-350D55F32A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77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6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51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87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80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53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3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01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04BFF-B250-4F34-8513-350D55F32A5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6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t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35505B7-06B0-455E-A771-2886E2CB8F5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48269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8950D236-6E19-4E60-9AB2-BDDCE5311D4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177925" y="3189288"/>
            <a:ext cx="7766050" cy="4587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11020425" y="381000"/>
            <a:ext cx="819150" cy="1190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hteck 9"/>
          <p:cNvSpPr/>
          <p:nvPr userDrawn="1"/>
        </p:nvSpPr>
        <p:spPr>
          <a:xfrm>
            <a:off x="1009650" y="1800225"/>
            <a:ext cx="161925" cy="1847850"/>
          </a:xfrm>
          <a:prstGeom prst="rect">
            <a:avLst/>
          </a:prstGeom>
          <a:solidFill>
            <a:srgbClr val="00438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435429" y="6464299"/>
            <a:ext cx="746180" cy="149225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734628-2878-4DB4-B3BE-EF0408923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5" b="36454"/>
          <a:stretch/>
        </p:blipFill>
        <p:spPr>
          <a:xfrm>
            <a:off x="9001098" y="3754582"/>
            <a:ext cx="3190902" cy="3103418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9D512FA-56DD-4D8A-B248-A7CC370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413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7260439-4441-4B8C-ABE7-2F9DD29008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3463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7F550D8-F006-4A55-846B-5005DF6F22B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6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A9F2966-3E23-4F0F-ADD5-86C5D7E742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53313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8AE24C3-AFD7-4ACB-BE6B-094E6BDCCA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228600" indent="-228600">
              <a:buClr>
                <a:srgbClr val="004389"/>
              </a:buClr>
              <a:buFont typeface="Wingdings" panose="05000000000000000000" pitchFamily="2" charset="2"/>
              <a:buChar char="§"/>
              <a:defRPr sz="1600"/>
            </a:lvl1pPr>
            <a:lvl2pPr marL="538163" indent="-228600">
              <a:buClr>
                <a:srgbClr val="004389"/>
              </a:buClr>
              <a:defRPr sz="1600"/>
            </a:lvl2pPr>
            <a:lvl3pPr marL="80486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3pPr>
            <a:lvl4pPr marL="1077913" indent="-228600">
              <a:buClr>
                <a:schemeClr val="accent1"/>
              </a:buClr>
              <a:buFont typeface="Symbol" panose="05050102010706020507" pitchFamily="18" charset="2"/>
              <a:buChar char="-"/>
              <a:defRPr sz="1600"/>
            </a:lvl4pPr>
            <a:lvl5pPr marL="13446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1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A9F2966-3E23-4F0F-ADD5-86C5D7E742C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A9F2966-3E23-4F0F-ADD5-86C5D7E742C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38AE24C3-AFD7-4ACB-BE6B-094E6BDCCA66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396999"/>
            <a:ext cx="5361231" cy="4735511"/>
          </a:xfrm>
        </p:spPr>
        <p:txBody>
          <a:bodyPr>
            <a:normAutofit/>
          </a:bodyPr>
          <a:lstStyle>
            <a:lvl1pPr marL="228600" indent="-228600">
              <a:buClr>
                <a:srgbClr val="004389"/>
              </a:buClr>
              <a:buFont typeface="Wingdings" panose="05000000000000000000" pitchFamily="2" charset="2"/>
              <a:buChar char="§"/>
              <a:defRPr sz="1600"/>
            </a:lvl1pPr>
            <a:lvl2pPr marL="538163" indent="-228600">
              <a:buClr>
                <a:srgbClr val="004389"/>
              </a:buClr>
              <a:defRPr sz="1600"/>
            </a:lvl2pPr>
            <a:lvl3pPr marL="80486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3pPr>
            <a:lvl4pPr marL="1077913" indent="-228600">
              <a:buClr>
                <a:schemeClr val="accent1"/>
              </a:buClr>
              <a:buFont typeface="Symbol" panose="05050102010706020507" pitchFamily="18" charset="2"/>
              <a:buChar char="-"/>
              <a:defRPr sz="1600"/>
            </a:lvl4pPr>
            <a:lvl5pPr marL="1344613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6DB0301-693B-40CA-BA84-F80307F89B8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978769" y="1396999"/>
            <a:ext cx="5361231" cy="473551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9795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27C934F-FA50-4DB7-B4DC-D62CB9D7AAD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633524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451" imgH="450" progId="TCLayout.ActiveDocument.1">
                  <p:embed/>
                </p:oleObj>
              </mc:Choice>
              <mc:Fallback>
                <p:oleObj name="think-cell Slide" r:id="rId8" imgW="451" imgH="45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DBD2721-E9BD-4747-A88D-23A8F12CCF56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4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2000" y="1396999"/>
            <a:ext cx="11046792" cy="4735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512384"/>
            <a:ext cx="1643743" cy="721658"/>
          </a:xfrm>
          <a:prstGeom prst="rect">
            <a:avLst/>
          </a:prstGeom>
        </p:spPr>
      </p:pic>
      <p:sp>
        <p:nvSpPr>
          <p:cNvPr id="10" name="Rechteck 9"/>
          <p:cNvSpPr/>
          <p:nvPr userDrawn="1"/>
        </p:nvSpPr>
        <p:spPr>
          <a:xfrm>
            <a:off x="11340000" y="512384"/>
            <a:ext cx="138792" cy="716587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hteck 11"/>
          <p:cNvSpPr/>
          <p:nvPr userDrawn="1"/>
        </p:nvSpPr>
        <p:spPr>
          <a:xfrm>
            <a:off x="432000" y="6464299"/>
            <a:ext cx="746180" cy="149225"/>
          </a:xfrm>
          <a:prstGeom prst="rect">
            <a:avLst/>
          </a:prstGeom>
          <a:solidFill>
            <a:srgbClr val="004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3"/>
          </p:nvPr>
        </p:nvSpPr>
        <p:spPr>
          <a:xfrm>
            <a:off x="1181609" y="6464299"/>
            <a:ext cx="6971791" cy="149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Chair of Information Systems and Business Analytics | Prof. Christoph </a:t>
            </a:r>
            <a:r>
              <a:rPr lang="en-US" dirty="0" err="1"/>
              <a:t>Flath</a:t>
            </a:r>
            <a:endParaRPr lang="en-US" dirty="0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4"/>
          </p:nvPr>
        </p:nvSpPr>
        <p:spPr>
          <a:xfrm>
            <a:off x="432000" y="6464299"/>
            <a:ext cx="746180" cy="149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BE8D993-E95F-491F-9987-D09E7E644F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732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0" r:id="rId3"/>
    <p:sldLayoutId id="214748365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4389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085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2072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8425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25412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Relationship Id="rId6" Type="http://schemas.openxmlformats.org/officeDocument/2006/relationships/hyperlink" Target="https://github.com/pds2425/course" TargetMode="External"/><Relationship Id="rId5" Type="http://schemas.openxmlformats.org/officeDocument/2006/relationships/image" Target="../media/image9.emf"/><Relationship Id="rId4" Type="http://schemas.openxmlformats.org/officeDocument/2006/relationships/oleObject" Target="../embeddings/oleObject9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Relationship Id="rId6" Type="http://schemas.openxmlformats.org/officeDocument/2006/relationships/image" Target="../media/image12.gif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Relationship Id="rId6" Type="http://schemas.openxmlformats.org/officeDocument/2006/relationships/image" Target="../media/image13.gif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4EADFCB-090E-BD4F-BCA7-6571D8FEB3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363833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BDCB821-1CEA-49E7-ABD2-A5E725FE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1800225"/>
            <a:ext cx="7766050" cy="1847850"/>
          </a:xfrm>
        </p:spPr>
        <p:txBody>
          <a:bodyPr vert="horz"/>
          <a:lstStyle/>
          <a:p>
            <a:r>
              <a:rPr lang="de-CH" dirty="0"/>
              <a:t>Topics in Data Science 2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A7815-92F1-426A-B0DE-BE6166322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EFB351-1EA7-46BF-A5B3-FD69208466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43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accent1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What is version control?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21681" y="3048645"/>
            <a:ext cx="5269525" cy="466487"/>
            <a:chOff x="1921681" y="3497174"/>
            <a:chExt cx="5269525" cy="466487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TDS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864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42F25-1BBE-E84B-AFE7-1971CD949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version control?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CFE8C7-DE3D-C94F-A0EC-4439876570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AC33192-CCCD-7545-AFE1-A4CF0F5D3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5991" y="1397000"/>
            <a:ext cx="3512605" cy="473551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217F658-4E97-3F4A-862C-374AE37593B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5978525" y="2074445"/>
            <a:ext cx="5360988" cy="338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08C41-EAF9-F54B-AE69-1BFB8C3C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96CCF-8A83-5542-942C-CBF0DFCA31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D3E2FA5-16C7-E14F-8994-E5C059952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237" y="1397000"/>
            <a:ext cx="5006113" cy="4735513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C1E4EEF-641F-F840-98CA-C4507B7599B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4"/>
          <a:stretch>
            <a:fillRect/>
          </a:stretch>
        </p:blipFill>
        <p:spPr>
          <a:xfrm>
            <a:off x="7002737" y="1397000"/>
            <a:ext cx="3312564" cy="473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5CCDAC5-AB00-40FD-BA28-B29576F645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51" imgH="450" progId="TCLayout.ActiveDocument.1">
                  <p:embed/>
                </p:oleObj>
              </mc:Choice>
              <mc:Fallback>
                <p:oleObj name="think-cell Slide" r:id="rId4" imgW="451" imgH="45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5CCDAC5-AB00-40FD-BA28-B29576F645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50098-C16F-4015-B279-DE29E8518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A3DFDA6-B9AD-4A9A-8FC1-8FC3D2B3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71" y="512384"/>
            <a:ext cx="9070329" cy="71658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2A15D0-A44F-4345-B454-763F48F8B2FE}"/>
              </a:ext>
            </a:extLst>
          </p:cNvPr>
          <p:cNvSpPr txBox="1">
            <a:spLocks/>
          </p:cNvSpPr>
          <p:nvPr/>
        </p:nvSpPr>
        <p:spPr>
          <a:xfrm>
            <a:off x="7474527" y="512384"/>
            <a:ext cx="3865473" cy="716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438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Session objectives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2B0E52-27B5-4227-9B86-933302798690}"/>
              </a:ext>
            </a:extLst>
          </p:cNvPr>
          <p:cNvGrpSpPr/>
          <p:nvPr/>
        </p:nvGrpSpPr>
        <p:grpSpPr>
          <a:xfrm>
            <a:off x="1921681" y="2292153"/>
            <a:ext cx="5269525" cy="466487"/>
            <a:chOff x="1921681" y="2292153"/>
            <a:chExt cx="5269525" cy="466487"/>
          </a:xfrm>
          <a:solidFill>
            <a:schemeClr val="bg2"/>
          </a:solidFill>
        </p:grpSpPr>
        <p:sp>
          <p:nvSpPr>
            <p:cNvPr id="10" name="Pointer-half">
              <a:extLst>
                <a:ext uri="{FF2B5EF4-FFF2-40B4-BE49-F238E27FC236}">
                  <a16:creationId xmlns:a16="http://schemas.microsoft.com/office/drawing/2014/main" id="{D9A1536A-8CC8-4D70-9809-295900B975E8}"/>
                </a:ext>
              </a:extLst>
            </p:cNvPr>
            <p:cNvSpPr/>
            <p:nvPr/>
          </p:nvSpPr>
          <p:spPr>
            <a:xfrm>
              <a:off x="1921681" y="2356821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tx2"/>
                </a:solidFill>
                <a:latin typeface="Arial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AE973A-951E-4CE5-B4FD-9248341615B7}"/>
                </a:ext>
              </a:extLst>
            </p:cNvPr>
            <p:cNvSpPr txBox="1"/>
            <p:nvPr/>
          </p:nvSpPr>
          <p:spPr>
            <a:xfrm>
              <a:off x="2269671" y="2292153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tx2"/>
                  </a:solidFill>
                </a:rPr>
                <a:t>What is version control?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0D3B13-919B-4FD9-8EA1-ECD8E340B5DF}"/>
              </a:ext>
            </a:extLst>
          </p:cNvPr>
          <p:cNvSpPr txBox="1"/>
          <p:nvPr/>
        </p:nvSpPr>
        <p:spPr>
          <a:xfrm>
            <a:off x="7594858" y="2277849"/>
            <a:ext cx="3655033" cy="41144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sz="1600">
                <a:cs typeface="Arial" panose="020B0604020202020204" pitchFamily="34" charset="0"/>
              </a:defRPr>
            </a:lvl1pPr>
            <a:lvl2pPr marL="228600" lvl="1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lvl="2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lvl="3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lvl="4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lvl="5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lvl="6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lvl="7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lvl="8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&lt;objective 1&gt;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&lt;objective 2&gt;</a:t>
            </a:r>
          </a:p>
          <a:p>
            <a:r>
              <a:rPr lang="en-US" sz="2000" dirty="0">
                <a:solidFill>
                  <a:schemeClr val="bg1"/>
                </a:solidFill>
              </a:rPr>
              <a:t>&lt;…&gt;</a:t>
            </a:r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DEC1006F-EDBF-4542-8AC6-09896599A22D}"/>
              </a:ext>
            </a:extLst>
          </p:cNvPr>
          <p:cNvGrpSpPr/>
          <p:nvPr/>
        </p:nvGrpSpPr>
        <p:grpSpPr>
          <a:xfrm>
            <a:off x="1917669" y="2962513"/>
            <a:ext cx="5269525" cy="466487"/>
            <a:chOff x="1921681" y="3497174"/>
            <a:chExt cx="5269525" cy="466487"/>
          </a:xfrm>
          <a:solidFill>
            <a:schemeClr val="accent1"/>
          </a:solidFill>
        </p:grpSpPr>
        <p:sp>
          <p:nvSpPr>
            <p:cNvPr id="21" name="Pointer-half">
              <a:extLst>
                <a:ext uri="{FF2B5EF4-FFF2-40B4-BE49-F238E27FC236}">
                  <a16:creationId xmlns:a16="http://schemas.microsoft.com/office/drawing/2014/main" id="{9CF3A1A8-35BF-CC4E-A7B6-EE73FA57DE1E}"/>
                </a:ext>
              </a:extLst>
            </p:cNvPr>
            <p:cNvSpPr/>
            <p:nvPr/>
          </p:nvSpPr>
          <p:spPr>
            <a:xfrm>
              <a:off x="1921681" y="3561842"/>
              <a:ext cx="168578" cy="337152"/>
            </a:xfrm>
            <a:custGeom>
              <a:avLst/>
              <a:gdLst>
                <a:gd name="connsiteX0" fmla="*/ 0 w 250012"/>
                <a:gd name="connsiteY0" fmla="*/ 0 h 500022"/>
                <a:gd name="connsiteX1" fmla="*/ 250012 w 250012"/>
                <a:gd name="connsiteY1" fmla="*/ 250011 h 500022"/>
                <a:gd name="connsiteX2" fmla="*/ 0 w 250012"/>
                <a:gd name="connsiteY2" fmla="*/ 500022 h 500022"/>
                <a:gd name="connsiteX3" fmla="*/ 0 w 250012"/>
                <a:gd name="connsiteY3" fmla="*/ 0 h 50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012" h="500022">
                  <a:moveTo>
                    <a:pt x="0" y="0"/>
                  </a:moveTo>
                  <a:lnTo>
                    <a:pt x="250012" y="250011"/>
                  </a:lnTo>
                  <a:lnTo>
                    <a:pt x="0" y="50002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97" tIns="46649" rIns="93297" bIns="4664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0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22" name="TextBox 16">
              <a:extLst>
                <a:ext uri="{FF2B5EF4-FFF2-40B4-BE49-F238E27FC236}">
                  <a16:creationId xmlns:a16="http://schemas.microsoft.com/office/drawing/2014/main" id="{2E934A94-E62D-4E47-98CD-A6E45A42ADC2}"/>
                </a:ext>
              </a:extLst>
            </p:cNvPr>
            <p:cNvSpPr txBox="1"/>
            <p:nvPr/>
          </p:nvSpPr>
          <p:spPr>
            <a:xfrm>
              <a:off x="2269671" y="3497174"/>
              <a:ext cx="4921535" cy="466487"/>
            </a:xfrm>
            <a:prstGeom prst="rect">
              <a:avLst/>
            </a:prstGeom>
            <a:grpFill/>
            <a:ln w="6350">
              <a:noFill/>
              <a:miter lim="800000"/>
            </a:ln>
          </p:spPr>
          <p:txBody>
            <a:bodyPr vert="horz" wrap="square" lIns="72000" tIns="72000" rIns="72000" bIns="72000" rtlCol="0" anchor="ctr">
              <a:noAutofit/>
            </a:bodyPr>
            <a:lstStyle/>
            <a:p>
              <a:pPr>
                <a:spcBef>
                  <a:spcPts val="306"/>
                </a:spcBef>
                <a:spcAft>
                  <a:spcPts val="306"/>
                </a:spcAft>
              </a:pPr>
              <a:r>
                <a:rPr lang="en-US" sz="2000" dirty="0">
                  <a:solidFill>
                    <a:schemeClr val="bg1"/>
                  </a:solidFill>
                </a:rPr>
                <a:t>TDS Workflow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07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C6FB5AC-C24B-0246-84E0-8027352048D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690070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8008CF0-A787-5E46-9C64-D2B96F19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The TDS repository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3307-ED3F-264A-B82A-5030C44F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provide a repository for our class at:</a:t>
            </a:r>
          </a:p>
          <a:p>
            <a:pPr marL="309563" lvl="1" indent="0">
              <a:buNone/>
            </a:pPr>
            <a:r>
              <a:rPr lang="en-US" sz="1800" dirty="0">
                <a:hlinkClick r:id="rId6"/>
              </a:rPr>
              <a:t>https://github.com/pds2425/course</a:t>
            </a:r>
            <a:r>
              <a:rPr lang="en-US" sz="1800" dirty="0"/>
              <a:t> </a:t>
            </a:r>
          </a:p>
          <a:p>
            <a:pPr marL="309563" lvl="1" indent="0">
              <a:buNone/>
            </a:pPr>
            <a:endParaRPr lang="en-US" sz="1800" dirty="0"/>
          </a:p>
          <a:p>
            <a:r>
              <a:rPr lang="en-US" sz="1800" dirty="0"/>
              <a:t>We will use this repository to upload:</a:t>
            </a:r>
          </a:p>
          <a:p>
            <a:pPr lvl="1"/>
            <a:r>
              <a:rPr lang="en-US" sz="1800" dirty="0"/>
              <a:t>Jupyter Notebooks from the lectures</a:t>
            </a:r>
          </a:p>
          <a:p>
            <a:pPr lvl="1"/>
            <a:r>
              <a:rPr lang="en-US" sz="1800" dirty="0"/>
              <a:t>Solutions for the assignments</a:t>
            </a:r>
          </a:p>
          <a:p>
            <a:pPr lvl="1"/>
            <a:r>
              <a:rPr lang="en-US" sz="1800" dirty="0"/>
              <a:t>Interesting and helpful stuff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F55C3B-B534-144F-9A0E-0691DE7E6F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F9857-843F-FEBE-3A96-9BD938308B2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50795" y="1505856"/>
            <a:ext cx="6058426" cy="451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24672CA-C2AB-6140-9B15-A1FEF77514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470228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AAD32F-B4FB-2548-8DFF-9B40086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Assignment Submission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375-AEEF-B449-9B75-41AB63C8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have to work on assignments to qualify for the (graded) capstone project</a:t>
            </a:r>
          </a:p>
          <a:p>
            <a:r>
              <a:rPr lang="en-US" dirty="0"/>
              <a:t>Assignments are submitted via GitHub pull requests</a:t>
            </a:r>
          </a:p>
          <a:p>
            <a:r>
              <a:rPr lang="en-US" dirty="0"/>
              <a:t>To work on your assignment, you have to create your own fork on GitHub: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the assignment in WueCampus classroom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Login using GitHub Account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Join the GitHub classroom by clicking on your name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Accept the assignment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Wait for GitHub classroom to configure your repository and click on the link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new branch named </a:t>
            </a:r>
            <a:r>
              <a:rPr lang="en-US" dirty="0" err="1"/>
              <a:t>assignment_xyz</a:t>
            </a: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DA637-3388-B244-A8C0-5A8497BDA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A3FF116-03C7-C44E-BBD9-B073BB90453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778633"/>
            <a:ext cx="5360988" cy="3972247"/>
          </a:xfrm>
        </p:spPr>
      </p:pic>
    </p:spTree>
    <p:extLst>
      <p:ext uri="{BB962C8B-B14F-4D97-AF65-F5344CB8AC3E}">
        <p14:creationId xmlns:p14="http://schemas.microsoft.com/office/powerpoint/2010/main" val="304225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24672CA-C2AB-6140-9B15-A1FEF77514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922386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24672CA-C2AB-6140-9B15-A1FEF77514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2AAD32F-B4FB-2548-8DFF-9B40086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Assignment Submission Workflow (Google </a:t>
            </a:r>
            <a:r>
              <a:rPr lang="en-US" dirty="0" err="1"/>
              <a:t>Colab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EC375-AEEF-B449-9B75-41AB63C87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support assignments with Git x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To modify and submit your assignments via Google </a:t>
            </a:r>
            <a:r>
              <a:rPr lang="en-US" dirty="0" err="1"/>
              <a:t>Colab</a:t>
            </a:r>
            <a:r>
              <a:rPr lang="en-US" dirty="0"/>
              <a:t>: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the Google </a:t>
            </a:r>
            <a:r>
              <a:rPr lang="en-US" dirty="0" err="1"/>
              <a:t>Colab</a:t>
            </a:r>
            <a:r>
              <a:rPr lang="en-US" dirty="0"/>
              <a:t> link in your GitHub repository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“File/Open Notebook”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GitHub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Search for </a:t>
            </a:r>
            <a:r>
              <a:rPr lang="en-US"/>
              <a:t>“pds2425”</a:t>
            </a:r>
            <a:endParaRPr lang="en-US" dirty="0"/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Select your repository and Branch and open the notebook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Make changes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Click on “File/Save to </a:t>
            </a:r>
            <a:r>
              <a:rPr lang="en-US" dirty="0" err="1"/>
              <a:t>github</a:t>
            </a:r>
            <a:r>
              <a:rPr lang="en-US" dirty="0"/>
              <a:t>”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Select your repository and Branch and add a commit message</a:t>
            </a:r>
          </a:p>
          <a:p>
            <a:pPr marL="652463" lvl="1" indent="-342900">
              <a:buFont typeface="+mj-lt"/>
              <a:buAutoNum type="arabicPeriod"/>
            </a:pPr>
            <a:r>
              <a:rPr lang="en-US" dirty="0"/>
              <a:t>Create a pull request </a:t>
            </a:r>
            <a:r>
              <a:rPr lang="en-US" b="1" dirty="0">
                <a:solidFill>
                  <a:srgbClr val="FF0000"/>
                </a:solidFill>
              </a:rPr>
              <a:t>(DON’T MERGE IT)</a:t>
            </a:r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marL="652463" lvl="1" indent="-34290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DA637-3388-B244-A8C0-5A8497BDAD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BE8D993-E95F-491F-9987-D09E7E644F2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E51C62-01AC-FF46-A75F-C9A29E7CD60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778633"/>
            <a:ext cx="5360988" cy="3972247"/>
          </a:xfrm>
        </p:spPr>
      </p:pic>
    </p:spTree>
    <p:extLst>
      <p:ext uri="{BB962C8B-B14F-4D97-AF65-F5344CB8AC3E}">
        <p14:creationId xmlns:p14="http://schemas.microsoft.com/office/powerpoint/2010/main" val="953932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3fe9acc7-e4c0-41b1-9029-bb9c243be5d9"/>
  <p:tag name="EE4P_AGENDAWIZARD" val="&lt;ee4p&gt;&lt;layouts&gt;&lt;layout name=&quot;Box Circle&quot; id=&quot;1_5&quot;&gt;&lt;standard&gt;&lt;textframe horizontalAnchor=&quot;1&quot; marginBottom=&quot;10&quot; marginLeft=&quot;0&quot; marginRight=&quot;0&quot; marginTop=&quot;10&quot; orientation=&quot;1&quot; verticalAnchor=&quot;1&quot; /&gt;&lt;font name=&quot;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9.58284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04&quot; top=&quot;133.875&quot; width=&quot;657.75&quot; height=&quot;351.62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/element&gt;&lt;element field=&quot;freecolumn&quot; type=&quot;autoshape&quot; autoShapeType=&quot;1&quot; indent=&quot;(level-1)*44.58284*scale*fontScale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field=&quot;topic&quot; type=&quot;autoshape&quot; autoShapeType=&quot;1&quot; indent=&quot;(level-1)*44.58284*scale*fontScale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field=&quot;itemno&quot; type=&quot;autoshape&quot; autoShapeType=&quot;9&quot; indent=&quot;(level-1)*44.58284*scale*fontScale&quot; indentType=&quot;1&quot;&gt;&lt;position height=&quot;itemSingleHeight&quot; top=&quot;(itemHeight-itemSingleHeight)/2&quot; /&gt;&lt;textframe marginLeft=&quot;6&quot; marginRight=&quot;6&quot; verticalAnchor=&quot;3&quot; /&gt;&lt;paragraphformat alignment=&quot;2&quot; /&gt;&lt;fill foreColor=&quot;5&quot; visible=&quot;1&quot; /&gt;&lt;line foreColor=&quot;#ffffff&quot; visible=&quot;1&quot; weight=&quot;4&quot; /&gt;&lt;font bold=&quot;1&quot; color=&quot;2&quot; /&gt;&lt;/element&gt;&lt;element type=&quot;autoshape&quot; autoShapeType=&quot;1&quot; value=&quot;&quot;&gt;&lt;position left=&quot;((level-0.5)*39.58284+(level-1)*5)*scale*fontScale&quot; top=&quot;0&quot; width=&quot;agendaWidth-(((level-0.5)*39.58284+(level-1)*5)*scale*fontScale)&quot; height=&quot;itemHeight&quot; /&gt;&lt;fill foreColor=&quot;#D9D9D9&quot; visible=&quot;1&quot; /&gt;&lt;/element&gt;&lt;element field=&quot;topic&quot; type=&quot;autoshape&quot; autoShapeType=&quot;1&quot; indent=&quot;(level-1)*44.58284*scale*fontScale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44.58284*scale*fontScale&quot; indentType=&quot;1&quot;&gt;&lt;paragraphformat alignment=&quot;1&quot; /&gt;&lt;font italic=&quot;1&quot; /&gt;&lt;/element&gt;&lt;element field=&quot;freecolumn&quot; type=&quot;autoshape&quot; autoShapeType=&quot;1&quot; indent=&quot;(level-1)*44.58284*scale*fontScale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8&quot; fontSizeAuto=&quot;0&quot; startTime=&quot;540&quot; timeFormatId=&quot;1&quot; startItemNo=&quot;1&quot; createSingleAgendaSlide=&quot;1&quot; createSeparatingSlides=&quot;1&quot; createBackupSlide=&quot;0&quot; layoutId=&quot;1_5&quot; createSections=&quot;0&quot; singleSlideId=&quot;1f41c5e8-cc5f-465b-9715-aa8b127e79b7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.625&quot; rightDistribute=&quot;1&quot; dock=&quot;1&quot; rightSpacing=&quot;598.7515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&gt;&lt;item duration=&quot;30&quot; id=&quot;fd7ab121-4911-4bfd-8c57-08af70dd2909&quot; parentId=&quot;&quot; level=&quot;1&quot; generateAgendaSlide=&quot;1&quot; showAgendaItem=&quot;1&quot; isBreak=&quot;0&quot; topic=&quot;Introduction&quot; agendaSlideId=&quot;a53e7d98-fb91-4b4a-868c-b4530f29ac09&quot; /&gt;&lt;item duration=&quot;30&quot; id=&quot;ca0844e6-7e3b-4da0-b6c5-e35c240dcdd5&quot; parentId=&quot;&quot; level=&quot;1&quot; generateAgendaSlide=&quot;1&quot; showAgendaItem=&quot;1&quot; isBreak=&quot;0&quot; topic=&quot;Single-Period AP&quot; agendaSlideId=&quot;54b181dd-779d-49ad-b71c-0d824b6ce194&quot; /&gt;&lt;item duration=&quot;30&quot; id=&quot;1e702326-10fe-4b99-ba04-e5662a6bd883&quot; parentId=&quot;&quot; level=&quot;1&quot; generateAgendaSlide=&quot;1&quot; showAgendaItem=&quot;1&quot; isBreak=&quot;0&quot; topic=&quot;Multi-Period AP&quot; agendaSlideId=&quot;faf510b7-6381-4404-857e-6f6ee3fa88b1&quot; /&gt;&lt;item duration=&quot;30&quot; id=&quot;d34aea87-ba1a-49f9-89bb-fdc2f857c370&quot; parentId=&quot;1e702326-10fe-4b99-ba04-e5662a6bd883&quot; level=&quot;2&quot; generateAgendaSlide=&quot;1&quot; showAgendaItem=&quot;1&quot; isBreak=&quot;0&quot; topic=&quot;Central&quot; agendaSlideId=&quot;08fb5709-0044-4c6a-81aa-736073dc1175&quot; /&gt;&lt;item duration=&quot;30&quot; id=&quot;484bda1e-e480-4c7c-a1b6-f7f164a9cf77&quot; parentId=&quot;1e702326-10fe-4b99-ba04-e5662a6bd883&quot; level=&quot;2&quot; generateAgendaSlide=&quot;1&quot; showAgendaItem=&quot;1&quot; isBreak=&quot;0&quot; topic=&quot;Hierarchical&quot; agendaSlideId=&quot;e02b615d-bcd9-4e9c-a1aa-80a0cf965139&quot; /&gt;&lt;item duration=&quot;30&quot; id=&quot;fdd4148a-7990-4159-a54e-7a964b8f1997&quot; parentId=&quot;&quot; level=&quot;1&quot; generateAgendaSlide=&quot;1&quot; showAgendaItem=&quot;1&quot; isBreak=&quot;0&quot; topic=&quot;Conclusion&quot; agendaSlideId=&quot;5650935f-7705-4ee6-a20a-f548c292d795&quot; /&gt;&lt;/items&gt;&lt;/agenda&gt;&lt;/contents&gt;&lt;/ee4p&gt;"/>
  <p:tag name="BLUEONEFOURTHTITLEFONTCOLORFIXED" val="true"/>
  <p:tag name="NEWLAYOUTNAMES" val="true"/>
  <p:tag name="TEMPLATECREATED" val="2019-08-14 11:17 "/>
  <p:tag name="TEMPLATELASTEDITED" val="2019-08-15 01:01 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knT1WtEH0TJyAzoq2Q2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FjT7lWsx_XTN0LGQyAI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GREAAg4kpk.LOLxybiiY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cJOrci7GjNi3xE2_wtz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knT1WtEH0TJyAzoq2Q2g"/>
</p:tagLst>
</file>

<file path=ppt/theme/theme1.xml><?xml version="1.0" encoding="utf-8"?>
<a:theme xmlns:a="http://schemas.openxmlformats.org/drawingml/2006/main" name="Flath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389"/>
      </a:accent1>
      <a:accent2>
        <a:srgbClr val="ED7D31"/>
      </a:accent2>
      <a:accent3>
        <a:srgbClr val="A5A5A5"/>
      </a:accent3>
      <a:accent4>
        <a:srgbClr val="65B2FF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Master_Flath" id="{99FDE7C9-F676-D64F-BFAF-3CA3A4D430AD}" vid="{FEB52118-2331-AF41-8383-5D638FA1C6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Flath</Template>
  <TotalTime>44</TotalTime>
  <Words>291</Words>
  <Application>Microsoft Macintosh PowerPoint</Application>
  <PresentationFormat>Widescreen</PresentationFormat>
  <Paragraphs>66</Paragraphs>
  <Slides>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Symbol</vt:lpstr>
      <vt:lpstr>Wingdings</vt:lpstr>
      <vt:lpstr>Flath</vt:lpstr>
      <vt:lpstr>think-cell Slide</vt:lpstr>
      <vt:lpstr>Topics in Data Science 2</vt:lpstr>
      <vt:lpstr>Agenda</vt:lpstr>
      <vt:lpstr>Why do we need version control?</vt:lpstr>
      <vt:lpstr>How does it work?</vt:lpstr>
      <vt:lpstr>Agenda</vt:lpstr>
      <vt:lpstr>The TDS repository</vt:lpstr>
      <vt:lpstr>Assignment Submission Workflow</vt:lpstr>
      <vt:lpstr>Assignment Submission Workflow (Google Colab)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subject/>
  <dc:creator>s212773</dc:creator>
  <cp:keywords/>
  <dc:description/>
  <cp:lastModifiedBy>Thê Viêt Nguyên</cp:lastModifiedBy>
  <cp:revision>49</cp:revision>
  <cp:lastPrinted>2018-08-28T11:15:39Z</cp:lastPrinted>
  <dcterms:created xsi:type="dcterms:W3CDTF">2019-10-14T17:48:10Z</dcterms:created>
  <dcterms:modified xsi:type="dcterms:W3CDTF">2024-10-21T10:46:31Z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2019-08-14 11:17 </vt:lpwstr>
  </property>
  <property fmtid="{D5CDD505-2E9C-101B-9397-08002B2CF9AE}" pid="3" name="TemplateLastEdited">
    <vt:lpwstr>2019-08-15 01:01 </vt:lpwstr>
  </property>
</Properties>
</file>